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6" r:id="rId1"/>
  </p:sldMasterIdLst>
  <p:notesMasterIdLst>
    <p:notesMasterId r:id="rId2"/>
  </p:notesMasterIdLst>
  <p:sldIdLst>
    <p:sldId id="324" r:id="rId3"/>
    <p:sldId id="335" r:id="rId4"/>
    <p:sldId id="332" r:id="rId5"/>
    <p:sldId id="327" r:id="rId6"/>
    <p:sldId id="333" r:id="rId7"/>
    <p:sldId id="325" r:id="rId8"/>
    <p:sldId id="330" r:id="rId9"/>
    <p:sldId id="33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557" autoAdjust="0"/>
    <p:restoredTop sz="94659"/>
  </p:normalViewPr>
  <p:slideViewPr>
    <p:cSldViewPr snapToGrid="0">
      <p:cViewPr varScale="1">
        <p:scale>
          <a:sx n="100" d="100"/>
          <a:sy n="100" d="100"/>
        </p:scale>
        <p:origin x="102" y="56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5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95EC68C-9018-4E04-8B39-5659FE5775CE}" type="datetime1">
              <a:rPr lang="ko-KR" altLang="en-US"/>
              <a:pPr lvl="0">
                <a:defRPr/>
              </a:pPr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678AB1-E21A-43B6-BD14-C8BB7D8057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</a:t>
            </a:r>
            <a:r>
              <a:rPr lang="ko-KR" altLang="en-US"/>
              <a:t>단 기술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</a:t>
            </a:r>
            <a:r>
              <a:rPr lang="ko-KR" altLang="en-US"/>
              <a:t>단 기술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</a:t>
            </a:r>
            <a:r>
              <a:rPr lang="ko-KR" altLang="en-US"/>
              <a:t>단 기술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Web</a:t>
            </a:r>
            <a:r>
              <a:rPr lang="ko-KR" altLang="en-US"/>
              <a:t>단 기술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전화기 모토의 하드웨어의 역할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개의 센서들의 </a:t>
            </a:r>
            <a:r>
              <a:rPr lang="en-US" altLang="ko-KR"/>
              <a:t>(</a:t>
            </a:r>
            <a:r>
              <a:rPr lang="ko-KR" altLang="en-US"/>
              <a:t>사운드</a:t>
            </a:r>
            <a:r>
              <a:rPr lang="en-US" altLang="ko-KR"/>
              <a:t>,</a:t>
            </a:r>
            <a:r>
              <a:rPr lang="ko-KR" altLang="en-US"/>
              <a:t> 조도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RFID)</a:t>
            </a:r>
            <a:r>
              <a:rPr lang="ko-KR" altLang="en-US"/>
              <a:t>의 기능을 제어 순대로 설명해 줘도 괜찮을 거 같음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가지 방식</a:t>
            </a:r>
            <a:r>
              <a:rPr lang="en-US" altLang="ko-KR"/>
              <a:t>:</a:t>
            </a:r>
            <a:r>
              <a:rPr lang="ko-KR" altLang="en-US"/>
              <a:t> 각 파트를 설명하고 이를 마지막에 어떤 원리인지 종합하는 방법과</a:t>
            </a:r>
            <a:r>
              <a:rPr lang="en-US" altLang="ko-KR"/>
              <a:t>,</a:t>
            </a:r>
            <a:r>
              <a:rPr lang="ko-KR" altLang="en-US"/>
              <a:t> 전체 알고리즘을 선 설명 후 각 파트 분석 및 소스코드로 들어가는 방법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678AB1-E21A-43B6-BD14-C8BB7D8057D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2018-06-06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Relationship Id="rId4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jpe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 rot="5398720">
            <a:off x="4174675" y="-1151786"/>
            <a:ext cx="3842537" cy="6486876"/>
          </a:xfrm>
          <a:prstGeom prst="flowChartDelay">
            <a:avLst/>
          </a:prstGeom>
          <a:pattFill prst="pct70">
            <a:fgClr>
              <a:srgbClr val="3a492d"/>
            </a:fgClr>
            <a:bgClr>
              <a:srgbClr val="546646"/>
            </a:bgClr>
          </a:pattFill>
          <a:ln>
            <a:solidFill>
              <a:srgbClr val="55654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"/>
          <p:cNvSpPr/>
          <p:nvPr/>
        </p:nvSpPr>
        <p:spPr>
          <a:xfrm rot="5398720">
            <a:off x="4180115" y="-1114818"/>
            <a:ext cx="3831769" cy="6063662"/>
          </a:xfrm>
          <a:prstGeom prst="flowChartDelay">
            <a:avLst/>
          </a:prstGeom>
          <a:solidFill>
            <a:srgbClr val="f3c9a1"/>
          </a:solidFill>
          <a:ln>
            <a:solidFill>
              <a:srgbClr val="55654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71" name=""/>
          <p:cNvGrpSpPr/>
          <p:nvPr/>
        </p:nvGrpSpPr>
        <p:grpSpPr>
          <a:xfrm rot="0">
            <a:off x="5188869" y="0"/>
            <a:ext cx="1697792" cy="4423539"/>
            <a:chOff x="5188869" y="0"/>
            <a:chExt cx="1697792" cy="4423539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57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62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58" name=""/>
                <p:cNvSpPr txBox="1"/>
                <p:nvPr/>
              </p:nvSpPr>
              <p:spPr>
                <a:xfrm rot="1305">
                  <a:off x="5502934" y="3665147"/>
                  <a:ext cx="1186132" cy="39329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59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60" name=""/>
              <p:cNvSpPr txBox="1"/>
              <p:nvPr/>
            </p:nvSpPr>
            <p:spPr>
              <a:xfrm>
                <a:off x="5531509" y="4027097"/>
                <a:ext cx="1186132" cy="238198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61" name=""/>
              <p:cNvSpPr txBox="1"/>
              <p:nvPr/>
            </p:nvSpPr>
            <p:spPr>
              <a:xfrm rot="1305">
                <a:off x="5502934" y="4172666"/>
                <a:ext cx="1186132" cy="2355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63" name=""/>
              <p:cNvSpPr txBox="1"/>
              <p:nvPr/>
            </p:nvSpPr>
            <p:spPr>
              <a:xfrm rot="1305">
                <a:off x="5502934" y="2667717"/>
                <a:ext cx="1186132" cy="235503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sp>
        <p:nvSpPr>
          <p:cNvPr id="84" name=""/>
          <p:cNvSpPr/>
          <p:nvPr/>
        </p:nvSpPr>
        <p:spPr>
          <a:xfrm>
            <a:off x="7112001" y="4884211"/>
            <a:ext cx="4730750" cy="1375833"/>
          </a:xfrm>
          <a:prstGeom prst="rect">
            <a:avLst/>
          </a:prstGeom>
          <a:pattFill prst="trellis">
            <a:fgClr>
              <a:srgbClr val="546646"/>
            </a:fgClr>
            <a:bgClr>
              <a:srgbClr val="3a492d"/>
            </a:bgClr>
          </a:pattFill>
          <a:ln w="127000" cmpd="tri">
            <a:solidFill>
              <a:srgbClr val="55654e"/>
            </a:solidFill>
            <a:beve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p>
            <a:pPr algn="dist"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3600" spc="500" normalizeH="1" mc:Ignorable="hp" hp:hslEmbossed="0">
                <a:solidFill>
                  <a:srgbClr val="ffffff"/>
                </a:solidFill>
                <a:effectLst>
                  <a:outerShdw blurRad="76200" dist="76200" algn="ctr" rotWithShape="0">
                    <a:srgbClr val="000000">
                      <a:alpha val="50000"/>
                    </a:srgbClr>
                  </a:outerShdw>
                </a:effectLst>
                <a:latin typeface="궁서체"/>
                <a:ea typeface="궁서체"/>
              </a:rPr>
              <a:t> 국직굵직</a:t>
            </a:r>
            <a:endParaRPr xmlns:mc="http://schemas.openxmlformats.org/markup-compatibility/2006" xmlns:hp="http://schemas.haansoft.com/office/presentation/8.0" lang="ko-KR" altLang="en-US" sz="3600" spc="500" normalizeH="1" mc:Ignorable="hp" hp:hslEmbossed="0">
              <a:solidFill>
                <a:srgbClr val="ffffff"/>
              </a:solidFill>
              <a:effectLst>
                <a:outerShdw blurRad="76200" dist="76200" algn="ctr" rotWithShape="0">
                  <a:srgbClr val="000000">
                    <a:alpha val="50000"/>
                  </a:srgbClr>
                </a:outerShdw>
              </a:effectLst>
              <a:latin typeface="궁서체"/>
              <a:ea typeface="궁서체"/>
            </a:endParaRPr>
          </a:p>
          <a:p>
            <a:pPr algn="ctr"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000" spc="500" normalizeH="1" mc:Ignorable="hp" hp:hslEmbossed="0">
                <a:solidFill>
                  <a:srgbClr val="ffffff"/>
                </a:solidFill>
                <a:effectLst>
                  <a:outerShdw blurRad="76200" dist="762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궁서체"/>
                <a:cs typeface="Arial"/>
              </a:rPr>
              <a:t> </a:t>
            </a:r>
            <a:endParaRPr xmlns:mc="http://schemas.openxmlformats.org/markup-compatibility/2006" xmlns:hp="http://schemas.haansoft.com/office/presentation/8.0" lang="ko-KR" altLang="en-US" sz="1000" spc="500" normalizeH="1" mc:Ignorable="hp" hp:hslEmbossed="0">
              <a:solidFill>
                <a:srgbClr val="ffffff"/>
              </a:solidFill>
              <a:effectLst>
                <a:outerShdw blurRad="76200" dist="76200" algn="ctr" rotWithShape="0">
                  <a:srgbClr val="000000">
                    <a:alpha val="50000"/>
                  </a:srgbClr>
                </a:outerShdw>
              </a:effectLst>
              <a:latin typeface="Arial"/>
              <a:ea typeface="궁서체"/>
              <a:cs typeface="Arial"/>
            </a:endParaRPr>
          </a:p>
          <a:p>
            <a:pPr algn="ctr">
              <a:spcBef>
                <a:spcPts val="0"/>
              </a:spcBef>
              <a:defRPr/>
            </a:pPr>
            <a:r>
              <a:rPr xmlns:mc="http://schemas.openxmlformats.org/markup-compatibility/2006" xmlns:hp="http://schemas.haansoft.com/office/presentation/8.0" lang="ko-KR" altLang="en-US" sz="1200" spc="500" normalizeH="1" mc:Ignorable="hp" hp:hslEmbossed="0">
                <a:solidFill>
                  <a:srgbClr val="ffffff"/>
                </a:solidFill>
                <a:effectLst>
                  <a:outerShdw blurRad="76200" dist="762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궁서체"/>
                <a:cs typeface="Arial"/>
              </a:rPr>
              <a:t>김성진	이건철	정원석	조정민</a:t>
            </a:r>
            <a:endParaRPr xmlns:mc="http://schemas.openxmlformats.org/markup-compatibility/2006" xmlns:hp="http://schemas.haansoft.com/office/presentation/8.0" lang="ko-KR" altLang="en-US" sz="1200" spc="500" normalizeH="1" mc:Ignorable="hp" hp:hslEmbossed="0">
              <a:solidFill>
                <a:srgbClr val="ffffff"/>
              </a:solidFill>
              <a:effectLst>
                <a:outerShdw blurRad="76200" dist="76200" algn="ctr" rotWithShape="0">
                  <a:srgbClr val="000000">
                    <a:alpha val="50000"/>
                  </a:srgbClr>
                </a:outerShdw>
              </a:effectLst>
              <a:latin typeface="Arial"/>
              <a:ea typeface="궁서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4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sp>
        <p:nvSpPr>
          <p:cNvPr id="91" name="직사각형 31"/>
          <p:cNvSpPr/>
          <p:nvPr/>
        </p:nvSpPr>
        <p:spPr>
          <a:xfrm>
            <a:off x="562742" y="2292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Cpl. JARVIS VIDEO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4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sp>
        <p:nvSpPr>
          <p:cNvPr id="91" name="직사각형 31"/>
          <p:cNvSpPr/>
          <p:nvPr/>
        </p:nvSpPr>
        <p:spPr>
          <a:xfrm>
            <a:off x="562742" y="2292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LET’S JARVIS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039" y="1876708"/>
            <a:ext cx="5069942" cy="3802456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6511" y="1960387"/>
            <a:ext cx="3856305" cy="3621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4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sp>
        <p:nvSpPr>
          <p:cNvPr id="91" name="직사각형 31"/>
          <p:cNvSpPr/>
          <p:nvPr/>
        </p:nvSpPr>
        <p:spPr>
          <a:xfrm>
            <a:off x="226567" y="2292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Cpl. JARVIS APP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838" y="1446491"/>
            <a:ext cx="2629646" cy="2629646"/>
          </a:xfrm>
          <a:prstGeom prst="rect">
            <a:avLst/>
          </a:prstGeom>
        </p:spPr>
      </p:pic>
      <p:grpSp>
        <p:nvGrpSpPr>
          <p:cNvPr id="101" name=""/>
          <p:cNvGrpSpPr/>
          <p:nvPr/>
        </p:nvGrpSpPr>
        <p:grpSpPr>
          <a:xfrm rot="0">
            <a:off x="4008438" y="1774262"/>
            <a:ext cx="2549104" cy="4531742"/>
            <a:chOff x="4970276" y="1970366"/>
            <a:chExt cx="2549104" cy="4531742"/>
          </a:xfrm>
        </p:grpSpPr>
        <p:pic>
          <p:nvPicPr>
            <p:cNvPr id="10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970276" y="1970366"/>
              <a:ext cx="2549104" cy="4531742"/>
            </a:xfrm>
            <a:prstGeom prst="rect">
              <a:avLst/>
            </a:prstGeom>
          </p:spPr>
        </p:pic>
        <p:pic>
          <p:nvPicPr>
            <p:cNvPr id="96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91385" y="2899593"/>
              <a:ext cx="2309921" cy="1626678"/>
            </a:xfrm>
            <a:prstGeom prst="rect">
              <a:avLst/>
            </a:prstGeom>
          </p:spPr>
        </p:pic>
      </p:grpSp>
      <p:sp>
        <p:nvSpPr>
          <p:cNvPr id="103" name=""/>
          <p:cNvSpPr/>
          <p:nvPr/>
        </p:nvSpPr>
        <p:spPr>
          <a:xfrm rot="8281089">
            <a:off x="6457747" y="5814730"/>
            <a:ext cx="484806" cy="497126"/>
          </a:xfrm>
          <a:prstGeom prst="halfFrame">
            <a:avLst>
              <a:gd name="adj1" fmla="val 33333"/>
              <a:gd name="adj2" fmla="val 33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4" name=""/>
          <p:cNvSpPr/>
          <p:nvPr/>
        </p:nvSpPr>
        <p:spPr>
          <a:xfrm rot="8281089">
            <a:off x="6457749" y="3527350"/>
            <a:ext cx="484806" cy="497126"/>
          </a:xfrm>
          <a:prstGeom prst="halfFrame">
            <a:avLst>
              <a:gd name="adj1" fmla="val 33333"/>
              <a:gd name="adj2" fmla="val 33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5" name="직사각형 31"/>
          <p:cNvSpPr/>
          <p:nvPr/>
        </p:nvSpPr>
        <p:spPr>
          <a:xfrm>
            <a:off x="7105533" y="3429000"/>
            <a:ext cx="2121003" cy="723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lt1"/>
                </a:solidFill>
                <a:latin typeface="Agency FB"/>
              </a:rPr>
              <a:t>질의</a:t>
            </a:r>
            <a:r>
              <a:rPr lang="en-US" altLang="ko-KR" sz="1400">
                <a:solidFill>
                  <a:schemeClr val="lt1"/>
                </a:solidFill>
                <a:latin typeface="Agency FB"/>
              </a:rPr>
              <a:t>/</a:t>
            </a:r>
            <a:r>
              <a:rPr lang="ko-KR" altLang="en-US" sz="1400">
                <a:solidFill>
                  <a:schemeClr val="lt1"/>
                </a:solidFill>
                <a:latin typeface="Agency FB"/>
              </a:rPr>
              <a:t> 답변 텍스트 내용</a:t>
            </a:r>
            <a:endParaRPr lang="ko-KR" altLang="en-US" sz="1400">
              <a:solidFill>
                <a:schemeClr val="lt1"/>
              </a:solidFill>
              <a:latin typeface="Agency FB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lt1"/>
                </a:solidFill>
                <a:latin typeface="Agency FB"/>
              </a:rPr>
              <a:t>대화식 출력</a:t>
            </a:r>
            <a:endParaRPr lang="ko-KR" altLang="en-US" sz="1400">
              <a:solidFill>
                <a:schemeClr val="lt1"/>
              </a:solidFill>
              <a:latin typeface="Agency FB"/>
            </a:endParaRPr>
          </a:p>
        </p:txBody>
      </p:sp>
      <p:sp>
        <p:nvSpPr>
          <p:cNvPr id="106" name="직사각형 31"/>
          <p:cNvSpPr/>
          <p:nvPr/>
        </p:nvSpPr>
        <p:spPr>
          <a:xfrm>
            <a:off x="7086673" y="5928132"/>
            <a:ext cx="1630609" cy="413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400">
              <a:solidFill>
                <a:schemeClr val="lt1"/>
              </a:solidFill>
              <a:latin typeface="Agency FB"/>
            </a:endParaRPr>
          </a:p>
        </p:txBody>
      </p:sp>
      <p:sp>
        <p:nvSpPr>
          <p:cNvPr id="107" name="직사각형 31"/>
          <p:cNvSpPr/>
          <p:nvPr/>
        </p:nvSpPr>
        <p:spPr>
          <a:xfrm>
            <a:off x="7096103" y="5711227"/>
            <a:ext cx="2394494" cy="727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lt1"/>
                </a:solidFill>
                <a:latin typeface="Agency FB"/>
              </a:rPr>
              <a:t>RFID</a:t>
            </a:r>
            <a:r>
              <a:rPr lang="ko-KR" altLang="en-US" sz="1400">
                <a:solidFill>
                  <a:schemeClr val="lt1"/>
                </a:solidFill>
                <a:latin typeface="Agency FB"/>
              </a:rPr>
              <a:t> 카드 분실 시 보안유지용</a:t>
            </a:r>
            <a:endParaRPr lang="ko-KR" altLang="en-US" sz="1400">
              <a:solidFill>
                <a:schemeClr val="lt1"/>
              </a:solidFill>
              <a:latin typeface="Agency FB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lt1"/>
                </a:solidFill>
                <a:latin typeface="Agency FB"/>
              </a:rPr>
              <a:t>자비스 </a:t>
            </a:r>
            <a:r>
              <a:rPr lang="en-US" altLang="ko-KR" sz="1400">
                <a:solidFill>
                  <a:schemeClr val="lt1"/>
                </a:solidFill>
                <a:latin typeface="Agency FB"/>
              </a:rPr>
              <a:t>ON/OFF</a:t>
            </a:r>
            <a:r>
              <a:rPr lang="ko-KR" altLang="en-US" sz="1400">
                <a:solidFill>
                  <a:schemeClr val="lt1"/>
                </a:solidFill>
                <a:latin typeface="Agency FB"/>
              </a:rPr>
              <a:t> 버튼 </a:t>
            </a:r>
            <a:endParaRPr lang="ko-KR" altLang="en-US" sz="1400">
              <a:solidFill>
                <a:schemeClr val="lt1"/>
              </a:solidFill>
              <a:latin typeface="Agency F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4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sp>
        <p:nvSpPr>
          <p:cNvPr id="91" name="직사각형 31"/>
          <p:cNvSpPr/>
          <p:nvPr/>
        </p:nvSpPr>
        <p:spPr>
          <a:xfrm>
            <a:off x="226567" y="2292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Cpl. JARVIS WEB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173" y="2278530"/>
            <a:ext cx="4438341" cy="3094690"/>
          </a:xfrm>
          <a:prstGeom prst="rect">
            <a:avLst/>
          </a:prstGeom>
        </p:spPr>
      </p:pic>
      <p:sp>
        <p:nvSpPr>
          <p:cNvPr id="99" name=""/>
          <p:cNvSpPr/>
          <p:nvPr/>
        </p:nvSpPr>
        <p:spPr>
          <a:xfrm>
            <a:off x="1429372" y="1711387"/>
            <a:ext cx="2067484" cy="296332"/>
          </a:xfrm>
          <a:prstGeom prst="roundRect">
            <a:avLst>
              <a:gd name="adj" fmla="val 16667"/>
            </a:avLst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lt1"/>
                </a:solidFill>
              </a:rPr>
              <a:t>Picture/ Time</a:t>
            </a:r>
            <a:r>
              <a:rPr lang="ko-KR" altLang="en-US" sz="1200" b="1">
                <a:solidFill>
                  <a:schemeClr val="lt1"/>
                </a:solidFill>
              </a:rPr>
              <a:t> </a:t>
            </a:r>
            <a:endParaRPr lang="ko-KR" altLang="en-US" sz="1200" b="1">
              <a:solidFill>
                <a:schemeClr val="lt1"/>
              </a:solidFill>
            </a:endParaRPr>
          </a:p>
        </p:txBody>
      </p:sp>
      <p:sp>
        <p:nvSpPr>
          <p:cNvPr id="101" name=""/>
          <p:cNvSpPr/>
          <p:nvPr/>
        </p:nvSpPr>
        <p:spPr>
          <a:xfrm>
            <a:off x="5977093" y="1692713"/>
            <a:ext cx="2067484" cy="296332"/>
          </a:xfrm>
          <a:prstGeom prst="roundRect">
            <a:avLst>
              <a:gd name="adj" fmla="val 16667"/>
            </a:avLst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lt1"/>
                </a:solidFill>
              </a:rPr>
              <a:t>CCTV</a:t>
            </a:r>
            <a:r>
              <a:rPr lang="ko-KR" altLang="en-US" sz="1200" b="1">
                <a:solidFill>
                  <a:schemeClr val="lt1"/>
                </a:solidFill>
              </a:rPr>
              <a:t> </a:t>
            </a:r>
            <a:endParaRPr lang="ko-KR" altLang="en-US" sz="1200" b="1">
              <a:solidFill>
                <a:schemeClr val="lt1"/>
              </a:solidFill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89337" y="2286279"/>
            <a:ext cx="4384449" cy="3106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3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  <p:grpSp>
        <p:nvGrpSpPr>
          <p:cNvPr id="101" name=""/>
          <p:cNvGrpSpPr/>
          <p:nvPr/>
        </p:nvGrpSpPr>
        <p:grpSpPr>
          <a:xfrm rot="0">
            <a:off x="575420" y="1177521"/>
            <a:ext cx="6938741" cy="5409670"/>
            <a:chOff x="274106" y="1300163"/>
            <a:chExt cx="6938741" cy="5409670"/>
          </a:xfrm>
        </p:grpSpPr>
        <p:pic>
          <p:nvPicPr>
            <p:cNvPr id="9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4106" y="1300163"/>
              <a:ext cx="6938741" cy="5409670"/>
            </a:xfrm>
            <a:prstGeom prst="rect">
              <a:avLst/>
            </a:prstGeom>
          </p:spPr>
        </p:pic>
        <p:sp>
          <p:nvSpPr>
            <p:cNvPr id="92" name=""/>
            <p:cNvSpPr/>
            <p:nvPr/>
          </p:nvSpPr>
          <p:spPr>
            <a:xfrm>
              <a:off x="1809749" y="2413000"/>
              <a:ext cx="1143000" cy="296332"/>
            </a:xfrm>
            <a:prstGeom prst="roundRect">
              <a:avLst>
                <a:gd name="adj" fmla="val 16667"/>
              </a:avLst>
            </a:prstGeom>
            <a:solidFill>
              <a:srgbClr val="5e626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200" b="1">
                  <a:solidFill>
                    <a:schemeClr val="lt1"/>
                  </a:solidFill>
                </a:rPr>
                <a:t>조도센서</a:t>
              </a:r>
              <a:endParaRPr lang="ko-KR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94" name=""/>
            <p:cNvSpPr/>
            <p:nvPr/>
          </p:nvSpPr>
          <p:spPr>
            <a:xfrm rot="21166878">
              <a:off x="3995858" y="2220834"/>
              <a:ext cx="1065501" cy="424550"/>
            </a:xfrm>
            <a:prstGeom prst="roundRect">
              <a:avLst>
                <a:gd name="adj" fmla="val 16667"/>
              </a:avLst>
            </a:prstGeom>
            <a:solidFill>
              <a:srgbClr val="76715e"/>
            </a:solidFill>
            <a:ln w="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dk1"/>
                  </a:solidFill>
                </a:rPr>
                <a:t>16 X 2 LCD</a:t>
              </a:r>
              <a:endParaRPr lang="en-US" altLang="ko-KR" sz="1200" b="1">
                <a:solidFill>
                  <a:schemeClr val="dk1"/>
                </a:solidFill>
              </a:endParaRPr>
            </a:p>
          </p:txBody>
        </p:sp>
        <p:sp>
          <p:nvSpPr>
            <p:cNvPr id="95" name=""/>
            <p:cNvSpPr/>
            <p:nvPr/>
          </p:nvSpPr>
          <p:spPr>
            <a:xfrm>
              <a:off x="914400" y="4353985"/>
              <a:ext cx="1143000" cy="296332"/>
            </a:xfrm>
            <a:prstGeom prst="roundRect">
              <a:avLst>
                <a:gd name="adj" fmla="val 16667"/>
              </a:avLst>
            </a:prstGeom>
            <a:solidFill>
              <a:srgbClr val="3c4144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schemeClr val="lt1"/>
                  </a:solidFill>
                </a:rPr>
                <a:t>사운드 센서</a:t>
              </a:r>
              <a:endParaRPr lang="ko-KR" altLang="en-US" sz="1200" b="1">
                <a:solidFill>
                  <a:schemeClr val="lt1"/>
                </a:solidFill>
              </a:endParaRPr>
            </a:p>
          </p:txBody>
        </p:sp>
        <p:sp>
          <p:nvSpPr>
            <p:cNvPr id="96" name=""/>
            <p:cNvSpPr/>
            <p:nvPr/>
          </p:nvSpPr>
          <p:spPr>
            <a:xfrm rot="21202970">
              <a:off x="4075476" y="2747018"/>
              <a:ext cx="1156364" cy="590552"/>
            </a:xfrm>
            <a:prstGeom prst="roundRect">
              <a:avLst>
                <a:gd name="adj" fmla="val 16667"/>
              </a:avLst>
            </a:prstGeom>
            <a:solidFill>
              <a:srgbClr val="474a53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chemeClr val="lt1"/>
                  </a:solidFill>
                </a:rPr>
                <a:t>RFID </a:t>
              </a:r>
              <a:r>
                <a:rPr lang="ko-KR" altLang="en-US" sz="1200" b="1">
                  <a:solidFill>
                    <a:schemeClr val="lt1"/>
                  </a:solidFill>
                </a:rPr>
                <a:t>센서</a:t>
              </a:r>
              <a:endParaRPr lang="ko-KR" altLang="en-US" sz="1200" b="1">
                <a:solidFill>
                  <a:schemeClr val="lt1"/>
                </a:solidFill>
              </a:endParaRPr>
            </a:p>
          </p:txBody>
        </p:sp>
        <p:pic>
          <p:nvPicPr>
            <p:cNvPr id="9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4879" y="3280832"/>
              <a:ext cx="586968" cy="740834"/>
            </a:xfrm>
            <a:prstGeom prst="rect">
              <a:avLst/>
            </a:prstGeom>
          </p:spPr>
        </p:pic>
        <p:pic>
          <p:nvPicPr>
            <p:cNvPr id="98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7721" y="2937159"/>
              <a:ext cx="695080" cy="491840"/>
            </a:xfrm>
            <a:prstGeom prst="rect">
              <a:avLst/>
            </a:prstGeom>
          </p:spPr>
        </p:pic>
        <p:pic>
          <p:nvPicPr>
            <p:cNvPr id="99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8779" y="3429000"/>
              <a:ext cx="695080" cy="491840"/>
            </a:xfrm>
            <a:prstGeom prst="rect">
              <a:avLst/>
            </a:prstGeom>
          </p:spPr>
        </p:pic>
      </p:grpSp>
      <p:sp>
        <p:nvSpPr>
          <p:cNvPr id="102" name="직사각형 31"/>
          <p:cNvSpPr/>
          <p:nvPr/>
        </p:nvSpPr>
        <p:spPr>
          <a:xfrm>
            <a:off x="226567" y="2292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Cpl. JARVIS HARDWARE DESIGN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e6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19559"/>
            <a:ext cx="12192000" cy="5152704"/>
          </a:xfrm>
          <a:prstGeom prst="rect">
            <a:avLst/>
          </a:prstGeom>
        </p:spPr>
      </p:pic>
      <p:sp>
        <p:nvSpPr>
          <p:cNvPr id="6" name="직사각형 31"/>
          <p:cNvSpPr/>
          <p:nvPr/>
        </p:nvSpPr>
        <p:spPr>
          <a:xfrm>
            <a:off x="2239297" y="257424"/>
            <a:ext cx="7713405" cy="904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lt1"/>
                </a:solidFill>
                <a:latin typeface="Agency FB"/>
              </a:rPr>
              <a:t>Block-Diagram of Cpl. JARVIS</a:t>
            </a:r>
            <a:endParaRPr lang="en-US" altLang="ko-KR" sz="3600">
              <a:solidFill>
                <a:schemeClr val="lt1"/>
              </a:solidFill>
              <a:latin typeface="Agency F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6c7d6a"/>
            </a:gs>
            <a:gs pos="100000">
              <a:srgbClr val="3a492d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1010" y="3782256"/>
            <a:ext cx="3907155" cy="1730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000" b="1">
                <a:solidFill>
                  <a:schemeClr val="lt1"/>
                </a:solidFill>
                <a:latin typeface="나눔손글씨 펜"/>
                <a:ea typeface="나눔손글씨 펜"/>
              </a:rPr>
              <a:t>감사합니다</a:t>
            </a:r>
            <a:endParaRPr lang="ko-KR" altLang="en-US" sz="6000" b="1">
              <a:solidFill>
                <a:schemeClr val="lt1"/>
              </a:solidFill>
              <a:latin typeface="나눔손글씨 펜"/>
              <a:ea typeface="나눔손글씨 펜"/>
            </a:endParaRPr>
          </a:p>
          <a:p>
            <a:pPr algn="ctr">
              <a:defRPr/>
            </a:pPr>
            <a:endParaRPr lang="en-US" altLang="ko-KR" sz="2400">
              <a:solidFill>
                <a:schemeClr val="lt1"/>
              </a:solidFill>
            </a:endParaRPr>
          </a:p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</a:rPr>
              <a:t>2019.10.25</a:t>
            </a:r>
            <a:endParaRPr lang="en-US" altLang="ko-KR" sz="2400">
              <a:solidFill>
                <a:schemeClr val="lt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343900" y="-51205"/>
            <a:ext cx="3848100" cy="3833460"/>
            <a:chOff x="7199476" y="-51205"/>
            <a:chExt cx="4992524" cy="4973530"/>
          </a:xfrm>
        </p:grpSpPr>
        <p:sp>
          <p:nvSpPr>
            <p:cNvPr id="51" name="자유형 50"/>
            <p:cNvSpPr/>
            <p:nvPr/>
          </p:nvSpPr>
          <p:spPr>
            <a:xfrm>
              <a:off x="7199476" y="-1"/>
              <a:ext cx="4990449" cy="4922326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pattFill prst="smGrid">
              <a:fgClr>
                <a:srgbClr val="546646"/>
              </a:fgClr>
              <a:bgClr>
                <a:srgbClr val="3a492d"/>
              </a:bgClr>
            </a:pattFill>
            <a:ln>
              <a:noFill/>
            </a:ln>
            <a:effectLst>
              <a:outerShdw blurRad="1651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411433" y="0"/>
              <a:ext cx="4780567" cy="4594269"/>
            </a:xfrm>
            <a:custGeom>
              <a:avLst/>
              <a:gdLst>
                <a:gd name="connsiteX0" fmla="*/ 0 w 4780567"/>
                <a:gd name="connsiteY0" fmla="*/ 0 h 4594269"/>
                <a:gd name="connsiteX1" fmla="*/ 4780567 w 4780567"/>
                <a:gd name="connsiteY1" fmla="*/ 0 h 4594269"/>
                <a:gd name="connsiteX2" fmla="*/ 4780567 w 4780567"/>
                <a:gd name="connsiteY2" fmla="*/ 3390834 h 4594269"/>
                <a:gd name="connsiteX3" fmla="*/ 4611090 w 4780567"/>
                <a:gd name="connsiteY3" fmla="*/ 3603117 h 4594269"/>
                <a:gd name="connsiteX4" fmla="*/ 3447068 w 4780567"/>
                <a:gd name="connsiteY4" fmla="*/ 4584700 h 4594269"/>
                <a:gd name="connsiteX5" fmla="*/ 1745268 w 4780567"/>
                <a:gd name="connsiteY5" fmla="*/ 3378200 h 4594269"/>
                <a:gd name="connsiteX6" fmla="*/ 106232 w 4780567"/>
                <a:gd name="connsiteY6" fmla="*/ 270148 h 45942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0567" h="4594269">
                  <a:moveTo>
                    <a:pt x="0" y="0"/>
                  </a:moveTo>
                  <a:lnTo>
                    <a:pt x="4780567" y="0"/>
                  </a:lnTo>
                  <a:lnTo>
                    <a:pt x="4780567" y="3390834"/>
                  </a:lnTo>
                  <a:lnTo>
                    <a:pt x="4611090" y="3603117"/>
                  </a:lnTo>
                  <a:cubicBezTo>
                    <a:pt x="4243133" y="4055368"/>
                    <a:pt x="3802932" y="4537075"/>
                    <a:pt x="3447068" y="4584700"/>
                  </a:cubicBezTo>
                  <a:cubicBezTo>
                    <a:pt x="2877685" y="4660900"/>
                    <a:pt x="2354868" y="4284133"/>
                    <a:pt x="1745268" y="3378200"/>
                  </a:cubicBezTo>
                  <a:cubicBezTo>
                    <a:pt x="1326168" y="2755371"/>
                    <a:pt x="543903" y="1334178"/>
                    <a:pt x="106232" y="270148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  <a:effectLst>
              <a:innerShdw blurRad="1651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887423" y="147899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9652000" y="50800"/>
              <a:ext cx="1117896" cy="1998574"/>
            </a:xfrm>
            <a:custGeom>
              <a:avLst/>
              <a:gdLst>
                <a:gd name="connsiteX0" fmla="*/ 0 w 1117896"/>
                <a:gd name="connsiteY0" fmla="*/ 0 h 1998574"/>
                <a:gd name="connsiteX1" fmla="*/ 355600 w 1117896"/>
                <a:gd name="connsiteY1" fmla="*/ 762000 h 1998574"/>
                <a:gd name="connsiteX2" fmla="*/ 444500 w 1117896"/>
                <a:gd name="connsiteY2" fmla="*/ 1041400 h 1998574"/>
                <a:gd name="connsiteX3" fmla="*/ 800100 w 1117896"/>
                <a:gd name="connsiteY3" fmla="*/ 1612900 h 1998574"/>
                <a:gd name="connsiteX4" fmla="*/ 1066800 w 1117896"/>
                <a:gd name="connsiteY4" fmla="*/ 1993900 h 1998574"/>
                <a:gd name="connsiteX5" fmla="*/ 1117600 w 1117896"/>
                <a:gd name="connsiteY5" fmla="*/ 1790700 h 19985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896" h="1998574">
                  <a:moveTo>
                    <a:pt x="0" y="0"/>
                  </a:moveTo>
                  <a:cubicBezTo>
                    <a:pt x="140758" y="294216"/>
                    <a:pt x="281517" y="588433"/>
                    <a:pt x="355600" y="762000"/>
                  </a:cubicBezTo>
                  <a:cubicBezTo>
                    <a:pt x="429683" y="935567"/>
                    <a:pt x="370417" y="899583"/>
                    <a:pt x="444500" y="1041400"/>
                  </a:cubicBezTo>
                  <a:cubicBezTo>
                    <a:pt x="518583" y="1183217"/>
                    <a:pt x="696383" y="1454150"/>
                    <a:pt x="800100" y="1612900"/>
                  </a:cubicBezTo>
                  <a:cubicBezTo>
                    <a:pt x="903817" y="1771650"/>
                    <a:pt x="1013883" y="1964267"/>
                    <a:pt x="1066800" y="1993900"/>
                  </a:cubicBezTo>
                  <a:cubicBezTo>
                    <a:pt x="1119717" y="2023533"/>
                    <a:pt x="1118658" y="1907116"/>
                    <a:pt x="1117600" y="1790700"/>
                  </a:cubicBezTo>
                </a:path>
              </a:pathLst>
            </a:custGeom>
            <a:noFill/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0934700" y="25400"/>
              <a:ext cx="508000" cy="1473200"/>
            </a:xfrm>
            <a:custGeom>
              <a:avLst/>
              <a:gdLst>
                <a:gd name="connsiteX0" fmla="*/ 0 w 508000"/>
                <a:gd name="connsiteY0" fmla="*/ 1473200 h 1473200"/>
                <a:gd name="connsiteX1" fmla="*/ 241300 w 508000"/>
                <a:gd name="connsiteY1" fmla="*/ 1104900 h 1473200"/>
                <a:gd name="connsiteX2" fmla="*/ 342900 w 508000"/>
                <a:gd name="connsiteY2" fmla="*/ 876300 h 1473200"/>
                <a:gd name="connsiteX3" fmla="*/ 393700 w 508000"/>
                <a:gd name="connsiteY3" fmla="*/ 698500 h 1473200"/>
                <a:gd name="connsiteX4" fmla="*/ 457200 w 508000"/>
                <a:gd name="connsiteY4" fmla="*/ 431800 h 1473200"/>
                <a:gd name="connsiteX5" fmla="*/ 508000 w 508000"/>
                <a:gd name="connsiteY5" fmla="*/ 0 h 14732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1473200">
                  <a:moveTo>
                    <a:pt x="0" y="1473200"/>
                  </a:moveTo>
                  <a:cubicBezTo>
                    <a:pt x="92075" y="1338791"/>
                    <a:pt x="184150" y="1204383"/>
                    <a:pt x="241300" y="1104900"/>
                  </a:cubicBezTo>
                  <a:cubicBezTo>
                    <a:pt x="298450" y="1005417"/>
                    <a:pt x="317500" y="944033"/>
                    <a:pt x="342900" y="876300"/>
                  </a:cubicBezTo>
                  <a:cubicBezTo>
                    <a:pt x="368300" y="808567"/>
                    <a:pt x="374650" y="772583"/>
                    <a:pt x="393700" y="698500"/>
                  </a:cubicBezTo>
                  <a:cubicBezTo>
                    <a:pt x="412750" y="624417"/>
                    <a:pt x="438150" y="548217"/>
                    <a:pt x="457200" y="431800"/>
                  </a:cubicBezTo>
                  <a:cubicBezTo>
                    <a:pt x="476250" y="315383"/>
                    <a:pt x="492125" y="157691"/>
                    <a:pt x="50800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9756360" y="32463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9848394" y="494332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942907" y="691286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0028860" y="93665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116287" y="114630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237674" y="1371853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359062" y="158150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0511462" y="175177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0636987" y="193833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9664981" y="130068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9570185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309037" y="54786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1255904" y="74395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1186792" y="888149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1117680" y="1043797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0990492" y="125808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1329578" y="359961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350843" y="152174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1398690" y="-51205"/>
              <a:ext cx="138225" cy="138225"/>
            </a:xfrm>
            <a:prstGeom prst="ellipse">
              <a:avLst/>
            </a:prstGeom>
            <a:gradFill flip="none" rotWithShape="1">
              <a:gsLst>
                <a:gs pos="3000">
                  <a:schemeClr val="bg1">
                    <a:shade val="30000"/>
                    <a:satMod val="115000"/>
                  </a:schemeClr>
                </a:gs>
                <a:gs pos="75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"/>
          <p:cNvGrpSpPr/>
          <p:nvPr/>
        </p:nvGrpSpPr>
        <p:grpSpPr>
          <a:xfrm rot="0">
            <a:off x="10176793" y="-19050"/>
            <a:ext cx="1697792" cy="4423539"/>
            <a:chOff x="5188869" y="0"/>
            <a:chExt cx="1697792" cy="4423539"/>
          </a:xfrm>
        </p:grpSpPr>
        <p:grpSp>
          <p:nvGrpSpPr>
            <p:cNvPr id="59" name="그룹 1"/>
            <p:cNvGrpSpPr/>
            <p:nvPr/>
          </p:nvGrpSpPr>
          <p:grpSpPr>
            <a:xfrm rot="0">
              <a:off x="5188869" y="0"/>
              <a:ext cx="1697792" cy="4423539"/>
              <a:chOff x="9570185" y="-51205"/>
              <a:chExt cx="2202715" cy="5739098"/>
            </a:xfrm>
          </p:grpSpPr>
          <p:sp>
            <p:nvSpPr>
              <p:cNvPr id="60" name="타원 30"/>
              <p:cNvSpPr/>
              <p:nvPr/>
            </p:nvSpPr>
            <p:spPr>
              <a:xfrm>
                <a:off x="10887423" y="147899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3"/>
              <p:cNvSpPr/>
              <p:nvPr/>
            </p:nvSpPr>
            <p:spPr>
              <a:xfrm>
                <a:off x="9639298" y="1510078"/>
                <a:ext cx="2133602" cy="4177815"/>
              </a:xfrm>
              <a:custGeom>
                <a:avLst/>
                <a:gdLst>
                  <a:gd name="connsiteX0" fmla="*/ 1066801 w 2133602"/>
                  <a:gd name="connsiteY0" fmla="*/ 335084 h 4177815"/>
                  <a:gd name="connsiteX1" fmla="*/ 901336 w 2133602"/>
                  <a:gd name="connsiteY1" fmla="*/ 500549 h 4177815"/>
                  <a:gd name="connsiteX2" fmla="*/ 1066801 w 2133602"/>
                  <a:gd name="connsiteY2" fmla="*/ 666014 h 4177815"/>
                  <a:gd name="connsiteX3" fmla="*/ 1232266 w 2133602"/>
                  <a:gd name="connsiteY3" fmla="*/ 500549 h 4177815"/>
                  <a:gd name="connsiteX4" fmla="*/ 1066801 w 2133602"/>
                  <a:gd name="connsiteY4" fmla="*/ 335084 h 4177815"/>
                  <a:gd name="connsiteX5" fmla="*/ 1066802 w 2133602"/>
                  <a:gd name="connsiteY5" fmla="*/ 0 h 4177815"/>
                  <a:gd name="connsiteX6" fmla="*/ 2133602 w 2133602"/>
                  <a:gd name="connsiteY6" fmla="*/ 492370 h 4177815"/>
                  <a:gd name="connsiteX7" fmla="*/ 2133602 w 2133602"/>
                  <a:gd name="connsiteY7" fmla="*/ 706187 h 4177815"/>
                  <a:gd name="connsiteX8" fmla="*/ 2133602 w 2133602"/>
                  <a:gd name="connsiteY8" fmla="*/ 984739 h 4177815"/>
                  <a:gd name="connsiteX9" fmla="*/ 2133602 w 2133602"/>
                  <a:gd name="connsiteY9" fmla="*/ 3530247 h 4177815"/>
                  <a:gd name="connsiteX10" fmla="*/ 2133600 w 2133602"/>
                  <a:gd name="connsiteY10" fmla="*/ 3530267 h 4177815"/>
                  <a:gd name="connsiteX11" fmla="*/ 2133600 w 2133602"/>
                  <a:gd name="connsiteY11" fmla="*/ 3685446 h 4177815"/>
                  <a:gd name="connsiteX12" fmla="*/ 1066800 w 2133602"/>
                  <a:gd name="connsiteY12" fmla="*/ 4177815 h 4177815"/>
                  <a:gd name="connsiteX13" fmla="*/ 0 w 2133602"/>
                  <a:gd name="connsiteY13" fmla="*/ 3685446 h 4177815"/>
                  <a:gd name="connsiteX14" fmla="*/ 0 w 2133602"/>
                  <a:gd name="connsiteY14" fmla="*/ 3193077 h 4177815"/>
                  <a:gd name="connsiteX15" fmla="*/ 2 w 2133602"/>
                  <a:gd name="connsiteY15" fmla="*/ 3193077 h 4177815"/>
                  <a:gd name="connsiteX16" fmla="*/ 2 w 2133602"/>
                  <a:gd name="connsiteY16" fmla="*/ 706187 h 4177815"/>
                  <a:gd name="connsiteX17" fmla="*/ 3 w 2133602"/>
                  <a:gd name="connsiteY17" fmla="*/ 706182 h 4177815"/>
                  <a:gd name="connsiteX18" fmla="*/ 3 w 2133602"/>
                  <a:gd name="connsiteY18" fmla="*/ 492370 h 4177815"/>
                  <a:gd name="connsiteX19" fmla="*/ 1066802 w 2133602"/>
                  <a:gd name="connsiteY19" fmla="*/ 0 h 417781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33602" h="4177815">
                    <a:moveTo>
                      <a:pt x="1066801" y="335084"/>
                    </a:moveTo>
                    <a:cubicBezTo>
                      <a:pt x="975417" y="335084"/>
                      <a:pt x="901336" y="409165"/>
                      <a:pt x="901336" y="500549"/>
                    </a:cubicBezTo>
                    <a:cubicBezTo>
                      <a:pt x="901336" y="591933"/>
                      <a:pt x="975417" y="666014"/>
                      <a:pt x="1066801" y="666014"/>
                    </a:cubicBezTo>
                    <a:cubicBezTo>
                      <a:pt x="1158185" y="666014"/>
                      <a:pt x="1232266" y="591933"/>
                      <a:pt x="1232266" y="500549"/>
                    </a:cubicBezTo>
                    <a:cubicBezTo>
                      <a:pt x="1232266" y="409165"/>
                      <a:pt x="1158185" y="335084"/>
                      <a:pt x="1066801" y="335084"/>
                    </a:cubicBezTo>
                    <a:close/>
                    <a:moveTo>
                      <a:pt x="1066802" y="0"/>
                    </a:moveTo>
                    <a:cubicBezTo>
                      <a:pt x="1655980" y="0"/>
                      <a:pt x="2133602" y="220442"/>
                      <a:pt x="2133602" y="492370"/>
                    </a:cubicBezTo>
                    <a:lnTo>
                      <a:pt x="2133602" y="706187"/>
                    </a:lnTo>
                    <a:lnTo>
                      <a:pt x="2133602" y="984739"/>
                    </a:lnTo>
                    <a:lnTo>
                      <a:pt x="2133602" y="3530247"/>
                    </a:lnTo>
                    <a:lnTo>
                      <a:pt x="2133600" y="3530267"/>
                    </a:lnTo>
                    <a:lnTo>
                      <a:pt x="2133600" y="3685446"/>
                    </a:lnTo>
                    <a:cubicBezTo>
                      <a:pt x="2133600" y="3957374"/>
                      <a:pt x="1655978" y="4177815"/>
                      <a:pt x="1066800" y="4177815"/>
                    </a:cubicBezTo>
                    <a:cubicBezTo>
                      <a:pt x="477624" y="4177815"/>
                      <a:pt x="0" y="3957374"/>
                      <a:pt x="0" y="3685446"/>
                    </a:cubicBezTo>
                    <a:lnTo>
                      <a:pt x="0" y="3193077"/>
                    </a:lnTo>
                    <a:lnTo>
                      <a:pt x="2" y="3193077"/>
                    </a:lnTo>
                    <a:lnTo>
                      <a:pt x="2" y="706187"/>
                    </a:lnTo>
                    <a:lnTo>
                      <a:pt x="3" y="706182"/>
                    </a:lnTo>
                    <a:lnTo>
                      <a:pt x="3" y="492370"/>
                    </a:lnTo>
                    <a:cubicBezTo>
                      <a:pt x="3" y="220442"/>
                      <a:pt x="477626" y="0"/>
                      <a:pt x="10668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03200" dist="165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자유형 7"/>
              <p:cNvSpPr/>
              <p:nvPr/>
            </p:nvSpPr>
            <p:spPr>
              <a:xfrm>
                <a:off x="9652000" y="50800"/>
                <a:ext cx="1117896" cy="1998574"/>
              </a:xfrm>
              <a:custGeom>
                <a:avLst/>
                <a:gdLst>
                  <a:gd name="connsiteX0" fmla="*/ 0 w 1117896"/>
                  <a:gd name="connsiteY0" fmla="*/ 0 h 1998574"/>
                  <a:gd name="connsiteX1" fmla="*/ 355600 w 1117896"/>
                  <a:gd name="connsiteY1" fmla="*/ 762000 h 1998574"/>
                  <a:gd name="connsiteX2" fmla="*/ 444500 w 1117896"/>
                  <a:gd name="connsiteY2" fmla="*/ 1041400 h 1998574"/>
                  <a:gd name="connsiteX3" fmla="*/ 800100 w 1117896"/>
                  <a:gd name="connsiteY3" fmla="*/ 1612900 h 1998574"/>
                  <a:gd name="connsiteX4" fmla="*/ 1066800 w 1117896"/>
                  <a:gd name="connsiteY4" fmla="*/ 1993900 h 1998574"/>
                  <a:gd name="connsiteX5" fmla="*/ 1117600 w 1117896"/>
                  <a:gd name="connsiteY5" fmla="*/ 1790700 h 199857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896" h="1998574">
                    <a:moveTo>
                      <a:pt x="0" y="0"/>
                    </a:moveTo>
                    <a:cubicBezTo>
                      <a:pt x="140758" y="294216"/>
                      <a:pt x="281517" y="588433"/>
                      <a:pt x="355600" y="762000"/>
                    </a:cubicBezTo>
                    <a:cubicBezTo>
                      <a:pt x="429683" y="935567"/>
                      <a:pt x="370417" y="899583"/>
                      <a:pt x="444500" y="1041400"/>
                    </a:cubicBezTo>
                    <a:cubicBezTo>
                      <a:pt x="518583" y="1183217"/>
                      <a:pt x="696383" y="1454150"/>
                      <a:pt x="800100" y="1612900"/>
                    </a:cubicBezTo>
                    <a:cubicBezTo>
                      <a:pt x="903817" y="1771650"/>
                      <a:pt x="1013883" y="1964267"/>
                      <a:pt x="1066800" y="1993900"/>
                    </a:cubicBezTo>
                    <a:cubicBezTo>
                      <a:pt x="1119717" y="2023533"/>
                      <a:pt x="1118658" y="1907116"/>
                      <a:pt x="1117600" y="1790700"/>
                    </a:cubicBezTo>
                  </a:path>
                </a:pathLst>
              </a:custGeom>
              <a:noFill/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자유형 8"/>
              <p:cNvSpPr/>
              <p:nvPr/>
            </p:nvSpPr>
            <p:spPr>
              <a:xfrm>
                <a:off x="10934700" y="25400"/>
                <a:ext cx="508000" cy="1473200"/>
              </a:xfrm>
              <a:custGeom>
                <a:avLst/>
                <a:gdLst>
                  <a:gd name="connsiteX0" fmla="*/ 0 w 508000"/>
                  <a:gd name="connsiteY0" fmla="*/ 1473200 h 1473200"/>
                  <a:gd name="connsiteX1" fmla="*/ 241300 w 508000"/>
                  <a:gd name="connsiteY1" fmla="*/ 1104900 h 1473200"/>
                  <a:gd name="connsiteX2" fmla="*/ 342900 w 508000"/>
                  <a:gd name="connsiteY2" fmla="*/ 876300 h 1473200"/>
                  <a:gd name="connsiteX3" fmla="*/ 393700 w 508000"/>
                  <a:gd name="connsiteY3" fmla="*/ 698500 h 1473200"/>
                  <a:gd name="connsiteX4" fmla="*/ 457200 w 508000"/>
                  <a:gd name="connsiteY4" fmla="*/ 431800 h 1473200"/>
                  <a:gd name="connsiteX5" fmla="*/ 508000 w 508000"/>
                  <a:gd name="connsiteY5" fmla="*/ 0 h 147320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000" h="1473200">
                    <a:moveTo>
                      <a:pt x="0" y="1473200"/>
                    </a:moveTo>
                    <a:cubicBezTo>
                      <a:pt x="92075" y="1338791"/>
                      <a:pt x="184150" y="1204383"/>
                      <a:pt x="241300" y="1104900"/>
                    </a:cubicBezTo>
                    <a:cubicBezTo>
                      <a:pt x="298450" y="1005417"/>
                      <a:pt x="317500" y="944033"/>
                      <a:pt x="342900" y="876300"/>
                    </a:cubicBezTo>
                    <a:cubicBezTo>
                      <a:pt x="368300" y="808567"/>
                      <a:pt x="374650" y="772583"/>
                      <a:pt x="393700" y="698500"/>
                    </a:cubicBezTo>
                    <a:cubicBezTo>
                      <a:pt x="412750" y="624417"/>
                      <a:pt x="438150" y="548217"/>
                      <a:pt x="457200" y="431800"/>
                    </a:cubicBezTo>
                    <a:cubicBezTo>
                      <a:pt x="476250" y="315383"/>
                      <a:pt x="492125" y="157691"/>
                      <a:pt x="508000" y="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14"/>
              <p:cNvSpPr/>
              <p:nvPr/>
            </p:nvSpPr>
            <p:spPr>
              <a:xfrm>
                <a:off x="9756360" y="32463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15"/>
              <p:cNvSpPr/>
              <p:nvPr/>
            </p:nvSpPr>
            <p:spPr>
              <a:xfrm>
                <a:off x="9848394" y="494332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16"/>
              <p:cNvSpPr/>
              <p:nvPr/>
            </p:nvSpPr>
            <p:spPr>
              <a:xfrm>
                <a:off x="9942907" y="691286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17"/>
              <p:cNvSpPr/>
              <p:nvPr/>
            </p:nvSpPr>
            <p:spPr>
              <a:xfrm>
                <a:off x="10028860" y="93665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타원 18"/>
              <p:cNvSpPr/>
              <p:nvPr/>
            </p:nvSpPr>
            <p:spPr>
              <a:xfrm>
                <a:off x="10116287" y="114630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19"/>
              <p:cNvSpPr/>
              <p:nvPr/>
            </p:nvSpPr>
            <p:spPr>
              <a:xfrm>
                <a:off x="10237674" y="1371853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20"/>
              <p:cNvSpPr/>
              <p:nvPr/>
            </p:nvSpPr>
            <p:spPr>
              <a:xfrm>
                <a:off x="10359062" y="158150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21"/>
              <p:cNvSpPr/>
              <p:nvPr/>
            </p:nvSpPr>
            <p:spPr>
              <a:xfrm>
                <a:off x="10511462" y="175177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22"/>
              <p:cNvSpPr/>
              <p:nvPr/>
            </p:nvSpPr>
            <p:spPr>
              <a:xfrm>
                <a:off x="10636987" y="193833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32"/>
              <p:cNvSpPr/>
              <p:nvPr/>
            </p:nvSpPr>
            <p:spPr>
              <a:xfrm>
                <a:off x="9664981" y="130068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54"/>
              <p:cNvSpPr/>
              <p:nvPr/>
            </p:nvSpPr>
            <p:spPr>
              <a:xfrm>
                <a:off x="9570185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23"/>
              <p:cNvSpPr/>
              <p:nvPr/>
            </p:nvSpPr>
            <p:spPr>
              <a:xfrm>
                <a:off x="11309037" y="54786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24"/>
              <p:cNvSpPr/>
              <p:nvPr/>
            </p:nvSpPr>
            <p:spPr>
              <a:xfrm>
                <a:off x="11255904" y="74395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25"/>
              <p:cNvSpPr/>
              <p:nvPr/>
            </p:nvSpPr>
            <p:spPr>
              <a:xfrm>
                <a:off x="11186792" y="888149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타원 26"/>
              <p:cNvSpPr/>
              <p:nvPr/>
            </p:nvSpPr>
            <p:spPr>
              <a:xfrm>
                <a:off x="11117680" y="1043797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27"/>
              <p:cNvSpPr/>
              <p:nvPr/>
            </p:nvSpPr>
            <p:spPr>
              <a:xfrm>
                <a:off x="10990492" y="125808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28"/>
              <p:cNvSpPr/>
              <p:nvPr/>
            </p:nvSpPr>
            <p:spPr>
              <a:xfrm>
                <a:off x="11329578" y="359961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29"/>
              <p:cNvSpPr/>
              <p:nvPr/>
            </p:nvSpPr>
            <p:spPr>
              <a:xfrm>
                <a:off x="11350843" y="152174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53"/>
              <p:cNvSpPr/>
              <p:nvPr/>
            </p:nvSpPr>
            <p:spPr>
              <a:xfrm>
                <a:off x="11398690" y="-51205"/>
                <a:ext cx="138225" cy="138225"/>
              </a:xfrm>
              <a:prstGeom prst="ellipse">
                <a:avLst/>
              </a:prstGeom>
              <a:gradFill flip="none" rotWithShape="1">
                <a:gsLst>
                  <a:gs pos="3000">
                    <a:schemeClr val="bg1">
                      <a:shade val="30000"/>
                      <a:satMod val="115000"/>
                    </a:schemeClr>
                  </a:gs>
                  <a:gs pos="75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508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"/>
            <p:cNvGrpSpPr/>
            <p:nvPr/>
          </p:nvGrpSpPr>
          <p:grpSpPr>
            <a:xfrm rot="0">
              <a:off x="5502934" y="1877214"/>
              <a:ext cx="1214707" cy="2530955"/>
              <a:chOff x="5502934" y="1877214"/>
              <a:chExt cx="1214707" cy="2530955"/>
            </a:xfrm>
          </p:grpSpPr>
          <p:sp>
            <p:nvSpPr>
              <p:cNvPr id="84" name=""/>
              <p:cNvSpPr txBox="1"/>
              <p:nvPr/>
            </p:nvSpPr>
            <p:spPr>
              <a:xfrm>
                <a:off x="5516413" y="3613209"/>
                <a:ext cx="1159174" cy="36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/>
              </a:p>
            </p:txBody>
          </p:sp>
          <p:grpSp>
            <p:nvGrpSpPr>
              <p:cNvPr id="85" name=""/>
              <p:cNvGrpSpPr/>
              <p:nvPr/>
            </p:nvGrpSpPr>
            <p:grpSpPr>
              <a:xfrm rot="0">
                <a:off x="5502934" y="1877214"/>
                <a:ext cx="1186132" cy="826088"/>
                <a:chOff x="5502934" y="3232352"/>
                <a:chExt cx="1186132" cy="826088"/>
              </a:xfrm>
            </p:grpSpPr>
            <p:sp>
              <p:nvSpPr>
                <p:cNvPr id="86" name=""/>
                <p:cNvSpPr txBox="1"/>
                <p:nvPr/>
              </p:nvSpPr>
              <p:spPr>
                <a:xfrm rot="1305">
                  <a:off x="5502934" y="3665147"/>
                  <a:ext cx="1186132" cy="395303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자비스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문체부 제목 바탕체"/>
                    <a:ea typeface="문체부 제목 바탕체"/>
                  </a:endParaRPr>
                </a:p>
              </p:txBody>
            </p:sp>
            <p:sp>
              <p:nvSpPr>
                <p:cNvPr id="87" name=""/>
                <p:cNvSpPr txBox="1"/>
                <p:nvPr/>
              </p:nvSpPr>
              <p:spPr>
                <a:xfrm rot="1305">
                  <a:off x="5502934" y="3232352"/>
                  <a:ext cx="1186132" cy="396026"/>
                </a:xfrm>
                <a:prstGeom prst="rect">
                  <a:avLst/>
                </a:prstGeom>
                <a:effectLst>
                  <a:outerShdw blurRad="76200" sx="104000" sy="104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>
                    <a:spcBef>
                      <a:spcPts val="0"/>
                    </a:spcBef>
                    <a:defRPr/>
                  </a:pPr>
                  <a:r>
                    <a:rPr xmlns:mc="http://schemas.openxmlformats.org/markup-compatibility/2006" xmlns:hp="http://schemas.haansoft.com/office/presentation/8.0" lang="ko-KR" altLang="en-US" sz="2000" spc="500" mc:Ignorable="hp" hp:hslEmbossed="0">
                      <a:solidFill>
                        <a:srgbClr val="808080"/>
                      </a:solidFill>
                      <a:effectLst>
                        <a:outerShdw blurRad="76200" sx="104000" sy="104000" algn="ctr" rotWithShape="0">
                          <a:srgbClr val="000000">
                            <a:alpha val="50000"/>
                          </a:srgbClr>
                        </a:outerShdw>
                      </a:effectLst>
                      <a:ea typeface="문체부 제목 바탕체"/>
                    </a:rPr>
                    <a:t>상 병</a:t>
                  </a:r>
                  <a:endParaRPr xmlns:mc="http://schemas.openxmlformats.org/markup-compatibility/2006" xmlns:hp="http://schemas.haansoft.com/office/presentation/8.0" lang="ko-KR" altLang="en-US" sz="2000" spc="500" mc:Ignorable="hp" hp:hslEmbossed="0">
                    <a:solidFill>
                      <a:srgbClr val="808080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제목 바탕체"/>
                  </a:endParaRPr>
                </a:p>
              </p:txBody>
            </p:sp>
          </p:grpSp>
          <p:sp>
            <p:nvSpPr>
              <p:cNvPr id="88" name=""/>
              <p:cNvSpPr txBox="1"/>
              <p:nvPr/>
            </p:nvSpPr>
            <p:spPr>
              <a:xfrm>
                <a:off x="5531509" y="4027097"/>
                <a:ext cx="1186132" cy="24031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2019  10  25 ~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89" name=""/>
              <p:cNvSpPr txBox="1"/>
              <p:nvPr/>
            </p:nvSpPr>
            <p:spPr>
              <a:xfrm rot="1305">
                <a:off x="5502934" y="4172666"/>
                <a:ext cx="1186132" cy="237621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Rp+</a:t>
                </a:r>
                <a:r>
                  <a:rPr lang="en-US" altLang="ko-KR" sz="1000" b="1">
                    <a:solidFill>
                      <a:srgbClr val="a6a6a6"/>
                    </a:solidFill>
                    <a:ea typeface="문체부 돋음체"/>
                  </a:rPr>
                  <a:t>　</a:t>
                </a: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A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  <p:sp>
            <p:nvSpPr>
              <p:cNvPr id="90" name=""/>
              <p:cNvSpPr txBox="1"/>
              <p:nvPr/>
            </p:nvSpPr>
            <p:spPr>
              <a:xfrm rot="1305">
                <a:off x="5502934" y="2667717"/>
                <a:ext cx="1186132" cy="23762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>
                  <a:spcBef>
                    <a:spcPts val="0"/>
                  </a:spcBef>
                  <a:defRPr/>
                </a:pPr>
                <a:r>
                  <a:rPr xmlns:mc="http://schemas.openxmlformats.org/markup-compatibility/2006" xmlns:hp="http://schemas.haansoft.com/office/presentation/8.0" lang="en-US" altLang="ko-KR" sz="1000" b="1" mc:Ignorable="hp" hp:hslEmbossed="0">
                    <a:solidFill>
                      <a:srgbClr val="a6a6a6"/>
                    </a:solidFill>
                    <a:effectLst>
                      <a:outerShdw blurRad="76200" sx="104000" sy="104000" algn="ctr" rotWithShape="0">
                        <a:srgbClr val="000000">
                          <a:alpha val="50000"/>
                        </a:srgbClr>
                      </a:outerShdw>
                    </a:effectLst>
                    <a:ea typeface="문체부 돋음체"/>
                  </a:rPr>
                  <a:t>JARVIS</a:t>
                </a:r>
                <a:endParaRPr xmlns:mc="http://schemas.openxmlformats.org/markup-compatibility/2006" xmlns:hp="http://schemas.haansoft.com/office/presentation/8.0" lang="en-US" altLang="ko-KR" sz="1000" b="1" mc:Ignorable="hp" hp:hslEmbossed="0">
                  <a:solidFill>
                    <a:srgbClr val="a6a6a6"/>
                  </a:solidFill>
                  <a:effectLst>
                    <a:outerShdw blurRad="76200" sx="104000" sy="104000" algn="ctr" rotWithShape="0">
                      <a:srgbClr val="000000">
                        <a:alpha val="50000"/>
                      </a:srgbClr>
                    </a:outerShdw>
                  </a:effectLst>
                  <a:ea typeface="문체부 돋음체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115</ep:Words>
  <ep:PresentationFormat>와이드스크린</ep:PresentationFormat>
  <ep:Paragraphs>17</ep:Paragraphs>
  <ep:Slides>8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2018-05-09T06:13:43.000</dcterms:created>
  <dc:creator>요청사항</dc:creator>
  <cp:lastModifiedBy>Admin</cp:lastModifiedBy>
  <dcterms:modified xsi:type="dcterms:W3CDTF">2019-10-24T19:28:48.968</dcterms:modified>
  <cp:revision>252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